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11"/>
  </p:notesMasterIdLst>
  <p:sldIdLst>
    <p:sldId id="257" r:id="rId2"/>
    <p:sldId id="292" r:id="rId3"/>
    <p:sldId id="296" r:id="rId4"/>
    <p:sldId id="263" r:id="rId5"/>
    <p:sldId id="264" r:id="rId6"/>
    <p:sldId id="265" r:id="rId7"/>
    <p:sldId id="301" r:id="rId8"/>
    <p:sldId id="299" r:id="rId9"/>
    <p:sldId id="298" r:id="rId1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714" autoAdjust="0"/>
  </p:normalViewPr>
  <p:slideViewPr>
    <p:cSldViewPr>
      <p:cViewPr varScale="1">
        <p:scale>
          <a:sx n="62" d="100"/>
          <a:sy n="6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8DF1D33-F221-4B04-921C-34D60BC3EE87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6641333-D529-4563-BD0C-99B9A79A4B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77145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641333-D529-4563-BD0C-99B9A79A4B1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43962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501</a:t>
            </a:r>
            <a:r>
              <a:rPr lang="en-US" baseline="0" dirty="0" smtClean="0"/>
              <a:t> is a standard place to start. There are trade-offs between more data and more recent data.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641333-D529-4563-BD0C-99B9A79A4B12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57557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Value at Risk – Nonparametric single stock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Derivatives and Risk Management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4946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will cover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85800" y="4572000"/>
            <a:ext cx="82430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Nonparametric: Also referred to as historical simulation or model-free</a:t>
            </a:r>
          </a:p>
          <a:p>
            <a:r>
              <a:rPr lang="en-US" dirty="0" smtClean="0"/>
              <a:t>Parametric: Assumes a statistical distribution with pre-determined “parameters”</a:t>
            </a:r>
            <a:endParaRPr 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graphicFrame>
            <p:nvGraphicFramePr>
              <p:cNvPr id="6" name="Content Placeholder 3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255411058"/>
                  </p:ext>
                </p:extLst>
              </p:nvPr>
            </p:nvGraphicFramePr>
            <p:xfrm>
              <a:off x="685800" y="1981200"/>
              <a:ext cx="7772400" cy="1651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00200"/>
                    <a:gridCol w="3581400"/>
                    <a:gridCol w="2590800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Nonparametric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Parametric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Single stock 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1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/>
                            <a:t>1-day </a:t>
                          </a:r>
                          <a:r>
                            <a:rPr lang="en-US" dirty="0" err="1" smtClean="0"/>
                            <a:t>VaR</a:t>
                          </a:r>
                          <a:r>
                            <a:rPr lang="en-US" dirty="0" smtClean="0"/>
                            <a:t> = </a:t>
                          </a:r>
                          <a:br>
                            <a:rPr lang="en-US" dirty="0" smtClean="0"/>
                          </a:br>
                          <a:r>
                            <a:rPr lang="en-US" dirty="0" smtClean="0"/>
                            <a:t>Stock Value * Shares * 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</a:rPr>
                                    <m:t>𝑋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 smtClean="0"/>
                            <a:t>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/>
                            <a:t>1-day </a:t>
                          </a:r>
                          <a:r>
                            <a:rPr lang="en-US" dirty="0" err="1" smtClean="0"/>
                            <a:t>VaR</a:t>
                          </a:r>
                          <a:r>
                            <a:rPr lang="en-US" dirty="0" smtClean="0"/>
                            <a:t> = </a:t>
                          </a:r>
                          <a:br>
                            <a:rPr lang="en-US" dirty="0" smtClean="0"/>
                          </a:b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𝑧</m:t>
                                    </m:r>
                                    <m:r>
                                      <a:rPr lang="en-US" b="0" i="0" smtClean="0">
                                        <a:latin typeface="Cambria Math"/>
                                      </a:rPr>
                                      <m:t>∗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l-GR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σ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dirty="0"/>
                                      <m:t> </m:t>
                                    </m:r>
                                  </m:e>
                                </m:d>
                                <m:r>
                                  <a:rPr lang="en-US" b="0" i="1" smtClean="0">
                                    <a:latin typeface="Cambria Math"/>
                                  </a:rPr>
                                  <m:t>∗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𝑃𝑜𝑠𝑖𝑡𝑖𝑜𝑛𝑉𝑎𝑙𝑢𝑒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Portfolio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1-day </a:t>
                          </a:r>
                          <a:r>
                            <a:rPr lang="en-US" dirty="0" err="1"/>
                            <a:t>VaR</a:t>
                          </a:r>
                          <a:r>
                            <a:rPr lang="en-US" dirty="0"/>
                            <a:t> =</a:t>
                          </a:r>
                          <a:r>
                            <a:rPr lang="en-US" dirty="0" smtClean="0"/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𝑉𝑎𝑙𝑢𝑒𝐶h𝑎𝑛𝑔𝑒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</a:rPr>
                                    <m:t>𝑋</m:t>
                                  </m:r>
                                </m:sub>
                              </m:sSub>
                            </m:oMath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/>
                            <a:t>1-day </a:t>
                          </a:r>
                          <a:r>
                            <a:rPr lang="en-US" dirty="0" err="1" smtClean="0"/>
                            <a:t>VaR</a:t>
                          </a:r>
                          <a:r>
                            <a:rPr lang="en-US" dirty="0" smtClean="0"/>
                            <a:t> = </a:t>
                          </a:r>
                          <a:br>
                            <a:rPr lang="en-US" dirty="0" smtClean="0"/>
                          </a:b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z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∗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l-GR" i="1" smtClean="0">
                                        <a:latin typeface="Cambria Math"/>
                                        <a:ea typeface="Cambria Math"/>
                                      </a:rPr>
                                      <m:t>σ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𝑉𝑎𝑙𝑢𝑒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Content Placeholder 3"/>
              <p:cNvGraphicFramePr>
                <a:graphicFrameLocks/>
              </p:cNvGraphicFramePr>
              <p:nvPr>
                <p:extLst>
                  <p:ext uri="{D42A27DB-BD31-4B8C-83A1-F6EECF244321}">
                    <p14:modId xmlns="" xmlns:p14="http://schemas.microsoft.com/office/powerpoint/2010/main" val="4255411058"/>
                  </p:ext>
                </p:extLst>
              </p:nvPr>
            </p:nvGraphicFramePr>
            <p:xfrm>
              <a:off x="685800" y="1981200"/>
              <a:ext cx="7772400" cy="1651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00200"/>
                    <a:gridCol w="3581400"/>
                    <a:gridCol w="2590800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Nonparametric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Parametric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Single stock 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44898" t="-62857" r="-72959" b="-1019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200471" t="-62857" r="-941" b="-101905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Portfolio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44898" t="-162857" r="-72959" b="-19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200471" t="-162857" r="-941" b="-190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="" xmlns:p14="http://schemas.microsoft.com/office/powerpoint/2010/main" val="1631812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will cover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graphicFrame>
            <p:nvGraphicFramePr>
              <p:cNvPr id="6" name="Content Placeholder 3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095148868"/>
                  </p:ext>
                </p:extLst>
              </p:nvPr>
            </p:nvGraphicFramePr>
            <p:xfrm>
              <a:off x="685800" y="1981200"/>
              <a:ext cx="7772400" cy="1651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00200"/>
                    <a:gridCol w="3581400"/>
                    <a:gridCol w="2590800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Nonparametric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Parametric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Single stock 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1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/>
                            <a:t>1-day </a:t>
                          </a:r>
                          <a:r>
                            <a:rPr lang="en-US" dirty="0" err="1" smtClean="0"/>
                            <a:t>VaR</a:t>
                          </a:r>
                          <a:r>
                            <a:rPr lang="en-US" dirty="0" smtClean="0"/>
                            <a:t> = </a:t>
                          </a:r>
                          <a:br>
                            <a:rPr lang="en-US" dirty="0" smtClean="0"/>
                          </a:br>
                          <a:r>
                            <a:rPr lang="en-US" dirty="0" smtClean="0"/>
                            <a:t>Stock Value * Shares * 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</a:rPr>
                                    <m:t>𝑋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 smtClean="0"/>
                            <a:t>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</a:rPr>
                            <a:t>1-day </a:t>
                          </a:r>
                          <a:r>
                            <a:rPr lang="en-US" dirty="0" err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</a:rPr>
                            <a:t>VaR</a:t>
                          </a:r>
                          <a:r>
                            <a:rPr lang="en-US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</a:rPr>
                            <a:t> = </a:t>
                          </a:r>
                          <a:br>
                            <a:rPr lang="en-US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</a:rPr>
                          </a:b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i="1" smtClean="0">
                                        <a:solidFill>
                                          <a:schemeClr val="bg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bg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𝑧</m:t>
                                    </m:r>
                                    <m:r>
                                      <a:rPr lang="en-US" b="0" i="0" smtClean="0">
                                        <a:solidFill>
                                          <a:schemeClr val="bg1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∗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l-GR" b="0" i="1" smtClean="0">
                                        <a:solidFill>
                                          <a:schemeClr val="bg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σ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dirty="0">
                                        <a:solidFill>
                                          <a:schemeClr val="bg1">
                                            <a:lumMod val="75000"/>
                                          </a:schemeClr>
                                        </a:solidFill>
                                      </a:rPr>
                                      <m:t> </m:t>
                                    </m:r>
                                  </m:e>
                                </m:d>
                                <m:r>
                                  <a:rPr lang="en-US" b="0" i="1" smtClean="0">
                                    <a:solidFill>
                                      <a:schemeClr val="bg1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∗</m:t>
                                </m:r>
                                <m:r>
                                  <a:rPr lang="en-US" b="0" i="1" smtClean="0">
                                    <a:solidFill>
                                      <a:schemeClr val="bg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𝑃𝑜𝑠𝑖𝑡𝑖𝑜𝑛𝑉𝑎𝑙𝑢𝑒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chemeClr val="bg1">
                                <a:lumMod val="75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Portfolio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</a:rPr>
                            <a:t>1-day </a:t>
                          </a:r>
                          <a:r>
                            <a:rPr lang="en-US" dirty="0" err="1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</a:rPr>
                            <a:t>VaR</a:t>
                          </a:r>
                          <a:r>
                            <a:rPr lang="en-US" dirty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</a:rPr>
                            <a:t> =</a:t>
                          </a:r>
                          <a:r>
                            <a:rPr lang="en-US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𝑉𝑎𝑙𝑢𝑒𝐶h𝑎𝑛𝑔𝑒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𝑋</m:t>
                                  </m:r>
                                </m:sub>
                              </m:sSub>
                            </m:oMath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</a:rPr>
                            <a:t>1-day </a:t>
                          </a:r>
                          <a:r>
                            <a:rPr lang="en-US" dirty="0" err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</a:rPr>
                            <a:t>VaR</a:t>
                          </a:r>
                          <a:r>
                            <a:rPr lang="en-US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</a:rPr>
                            <a:t> = </a:t>
                          </a:r>
                          <a:br>
                            <a:rPr lang="en-US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</a:rPr>
                          </a:b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solidFill>
                                      <a:schemeClr val="bg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z</m:t>
                                </m:r>
                                <m:r>
                                  <a:rPr lang="en-US" b="0" i="1" smtClean="0">
                                    <a:solidFill>
                                      <a:schemeClr val="bg1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∗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solidFill>
                                          <a:schemeClr val="bg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l-GR" i="1" smtClean="0">
                                        <a:solidFill>
                                          <a:schemeClr val="bg1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  <a:ea typeface="Cambria Math"/>
                                      </a:rPr>
                                      <m:t>σ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solidFill>
                                          <a:schemeClr val="bg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𝑉𝑎𝑙𝑢𝑒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>
                            <a:solidFill>
                              <a:schemeClr val="bg1">
                                <a:lumMod val="75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Content Placeholder 3"/>
              <p:cNvGraphicFramePr>
                <a:graphicFrameLocks/>
              </p:cNvGraphicFramePr>
              <p:nvPr>
                <p:extLst>
                  <p:ext uri="{D42A27DB-BD31-4B8C-83A1-F6EECF244321}">
                    <p14:modId xmlns="" xmlns:p14="http://schemas.microsoft.com/office/powerpoint/2010/main" val="2095148868"/>
                  </p:ext>
                </p:extLst>
              </p:nvPr>
            </p:nvGraphicFramePr>
            <p:xfrm>
              <a:off x="685800" y="1981200"/>
              <a:ext cx="7772400" cy="1651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00200"/>
                    <a:gridCol w="3581400"/>
                    <a:gridCol w="2590800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Nonparametric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Parametric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Single stock 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44898" t="-62857" r="-72959" b="-1019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200471" t="-62857" r="-941" b="-101905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Portfolio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44898" t="-162857" r="-72959" b="-19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200471" t="-162857" r="-941" b="-190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="" xmlns:p14="http://schemas.microsoft.com/office/powerpoint/2010/main" val="3650699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Nonparametric </a:t>
            </a:r>
            <a:r>
              <a:rPr lang="en-US" dirty="0" err="1" smtClean="0"/>
              <a:t>VaR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(Historical simulation, single stock only)</a:t>
            </a:r>
            <a:endParaRPr 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 smtClean="0"/>
                  <a:t>Use recent gains/losses to estimate loss likelihoods</a:t>
                </a:r>
              </a:p>
              <a:p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Steps :</a:t>
                </a:r>
              </a:p>
              <a:p>
                <a:pPr marL="739775" lvl="1" indent="-457200">
                  <a:buFont typeface="+mj-lt"/>
                  <a:buAutoNum type="arabicPeriod"/>
                </a:pPr>
                <a:r>
                  <a:rPr lang="en-US" dirty="0" smtClean="0"/>
                  <a:t>Take 501 days of data</a:t>
                </a:r>
              </a:p>
              <a:p>
                <a:pPr marL="739775" lvl="1" indent="-457200">
                  <a:buFont typeface="+mj-lt"/>
                  <a:buAutoNum type="arabicPeriod"/>
                </a:pPr>
                <a:r>
                  <a:rPr lang="en-US" dirty="0" smtClean="0"/>
                  <a:t>Construct 500 observed returns</a:t>
                </a:r>
              </a:p>
              <a:p>
                <a:pPr marL="739775" lvl="1" indent="-457200">
                  <a:buFont typeface="+mj-lt"/>
                  <a:buAutoNum type="arabicPeriod"/>
                </a:pPr>
                <a:r>
                  <a:rPr lang="en-US" dirty="0" smtClean="0"/>
                  <a:t>Sort smallest to largest</a:t>
                </a:r>
              </a:p>
              <a:p>
                <a:pPr marL="739775" lvl="1" indent="-457200">
                  <a:buFont typeface="+mj-lt"/>
                  <a:buAutoNum type="arabicPeriod"/>
                </a:pPr>
                <a:r>
                  <a:rPr lang="en-US" dirty="0" smtClean="0"/>
                  <a:t>Take the value at the </a:t>
                </a:r>
                <a:r>
                  <a:rPr lang="en-US" dirty="0" err="1" smtClean="0"/>
                  <a:t>Xth</a:t>
                </a:r>
                <a:r>
                  <a:rPr lang="en-US" dirty="0" smtClean="0"/>
                  <a:t> </a:t>
                </a:r>
                <a:r>
                  <a:rPr lang="en-US" dirty="0" smtClean="0"/>
                  <a:t>percentile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𝑋</m:t>
                        </m:r>
                      </m:sub>
                    </m:sSub>
                  </m:oMath>
                </a14:m>
                <a:endParaRPr lang="en-US" dirty="0" smtClean="0"/>
              </a:p>
              <a:p>
                <a:pPr marL="739775" lvl="1" indent="-457200">
                  <a:buFont typeface="+mj-lt"/>
                  <a:buAutoNum type="arabicPeriod"/>
                </a:pPr>
                <a:r>
                  <a:rPr lang="en-US" dirty="0" smtClean="0"/>
                  <a:t>1-day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= Stock Value * Shares *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en-US" dirty="0" smtClean="0"/>
                  <a:t>)</a:t>
                </a:r>
              </a:p>
              <a:p>
                <a:pPr marL="739775" lvl="1" indent="-457200">
                  <a:buFont typeface="+mj-lt"/>
                  <a:buAutoNum type="arabicPeriod"/>
                </a:pPr>
                <a:r>
                  <a:rPr lang="en-US" dirty="0" smtClean="0"/>
                  <a:t>N-day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= </a:t>
                </a:r>
                <a:r>
                  <a:rPr lang="en-US" dirty="0"/>
                  <a:t>1-day </a:t>
                </a:r>
                <a:r>
                  <a:rPr lang="en-US" dirty="0" err="1"/>
                  <a:t>VaR</a:t>
                </a:r>
                <a:r>
                  <a:rPr lang="en-US" dirty="0"/>
                  <a:t> </a:t>
                </a:r>
                <a:r>
                  <a:rPr lang="en-US" dirty="0" smtClean="0"/>
                  <a:t>*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/>
                          </a:rPr>
                          <m:t>𝑁</m:t>
                        </m:r>
                      </m:e>
                    </m:rad>
                  </m:oMath>
                </a14:m>
                <a:endParaRPr lang="en-US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blipFill rotWithShape="0">
                <a:blip r:embed="rId3" cstate="print"/>
                <a:stretch>
                  <a:fillRect l="-1255" t="-10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3620656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Historical prices – 501 days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Sorted by Return – 500 Returns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="" xmlns:p14="http://schemas.microsoft.com/office/powerpoint/2010/main" val="4112247612"/>
              </p:ext>
            </p:extLst>
          </p:nvPr>
        </p:nvGraphicFramePr>
        <p:xfrm>
          <a:off x="301625" y="2471738"/>
          <a:ext cx="4041774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258"/>
                <a:gridCol w="1347258"/>
                <a:gridCol w="134725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Day</a:t>
                      </a:r>
                      <a:endParaRPr lang="en-US" dirty="0"/>
                    </a:p>
                  </a:txBody>
                  <a:tcPr marL="97002" marR="97002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Price</a:t>
                      </a:r>
                      <a:endParaRPr lang="en-US" dirty="0"/>
                    </a:p>
                  </a:txBody>
                  <a:tcPr marL="97002" marR="97002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Return</a:t>
                      </a:r>
                      <a:endParaRPr lang="en-US" dirty="0"/>
                    </a:p>
                  </a:txBody>
                  <a:tcPr marL="97002" marR="97002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97002" marR="97002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 marL="97002" marR="97002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7002" marR="97002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marL="97002" marR="97002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31</a:t>
                      </a:r>
                      <a:endParaRPr lang="en-US" dirty="0"/>
                    </a:p>
                  </a:txBody>
                  <a:tcPr marL="97002" marR="97002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.0333</a:t>
                      </a:r>
                      <a:endParaRPr lang="en-US" dirty="0"/>
                    </a:p>
                  </a:txBody>
                  <a:tcPr marL="97002" marR="97002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97002" marR="97002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30.50</a:t>
                      </a:r>
                      <a:endParaRPr lang="en-US" dirty="0"/>
                    </a:p>
                  </a:txBody>
                  <a:tcPr marL="97002" marR="97002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-.0161</a:t>
                      </a:r>
                      <a:endParaRPr lang="en-US" dirty="0"/>
                    </a:p>
                  </a:txBody>
                  <a:tcPr marL="97002" marR="97002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marL="97002" marR="97002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33</a:t>
                      </a:r>
                      <a:endParaRPr lang="en-US" dirty="0"/>
                    </a:p>
                  </a:txBody>
                  <a:tcPr marL="97002" marR="97002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.0820</a:t>
                      </a:r>
                    </a:p>
                  </a:txBody>
                  <a:tcPr marL="97002" marR="97002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…</a:t>
                      </a:r>
                      <a:endParaRPr lang="en-US" dirty="0"/>
                    </a:p>
                  </a:txBody>
                  <a:tcPr marL="97002" marR="97002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…</a:t>
                      </a:r>
                      <a:endParaRPr lang="en-US" dirty="0"/>
                    </a:p>
                  </a:txBody>
                  <a:tcPr marL="97002" marR="97002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…</a:t>
                      </a:r>
                      <a:endParaRPr lang="en-US" dirty="0"/>
                    </a:p>
                  </a:txBody>
                  <a:tcPr marL="97002" marR="97002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500</a:t>
                      </a:r>
                      <a:endParaRPr lang="en-US" dirty="0"/>
                    </a:p>
                  </a:txBody>
                  <a:tcPr marL="97002" marR="97002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45</a:t>
                      </a:r>
                      <a:endParaRPr lang="en-US" dirty="0"/>
                    </a:p>
                  </a:txBody>
                  <a:tcPr marL="97002" marR="97002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.0181</a:t>
                      </a:r>
                      <a:endParaRPr lang="en-US" dirty="0"/>
                    </a:p>
                  </a:txBody>
                  <a:tcPr marL="97002" marR="97002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501</a:t>
                      </a:r>
                      <a:endParaRPr lang="en-US" dirty="0"/>
                    </a:p>
                  </a:txBody>
                  <a:tcPr marL="97002" marR="97002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45.5</a:t>
                      </a:r>
                      <a:endParaRPr lang="en-US" dirty="0"/>
                    </a:p>
                  </a:txBody>
                  <a:tcPr marL="97002" marR="97002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.0111</a:t>
                      </a:r>
                      <a:endParaRPr lang="en-US" dirty="0"/>
                    </a:p>
                  </a:txBody>
                  <a:tcPr marL="97002" marR="97002"/>
                </a:tc>
              </a:tr>
            </a:tbl>
          </a:graphicData>
        </a:graphic>
      </p:graphicFrame>
      <p:graphicFrame>
        <p:nvGraphicFramePr>
          <p:cNvPr id="11" name="Content Placeholder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="" xmlns:p14="http://schemas.microsoft.com/office/powerpoint/2010/main" val="1549548008"/>
              </p:ext>
            </p:extLst>
          </p:nvPr>
        </p:nvGraphicFramePr>
        <p:xfrm>
          <a:off x="5410200" y="2133600"/>
          <a:ext cx="3276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8300"/>
                <a:gridCol w="16383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Rank</a:t>
                      </a:r>
                      <a:endParaRPr lang="en-US" dirty="0"/>
                    </a:p>
                  </a:txBody>
                  <a:tcPr marL="96964" marR="96964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Return</a:t>
                      </a:r>
                      <a:endParaRPr lang="en-US" dirty="0"/>
                    </a:p>
                  </a:txBody>
                  <a:tcPr marL="96964" marR="96964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(Smallest)</a:t>
                      </a:r>
                      <a:endParaRPr lang="en-US" dirty="0"/>
                    </a:p>
                  </a:txBody>
                  <a:tcPr marL="96964" marR="96964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-.12</a:t>
                      </a:r>
                      <a:endParaRPr lang="en-US" dirty="0"/>
                    </a:p>
                  </a:txBody>
                  <a:tcPr marL="96964" marR="96964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marL="96964" marR="96964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-.10</a:t>
                      </a:r>
                      <a:endParaRPr lang="en-US" dirty="0"/>
                    </a:p>
                  </a:txBody>
                  <a:tcPr marL="96964" marR="96964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96964" marR="96964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-.09</a:t>
                      </a:r>
                      <a:endParaRPr lang="en-US" dirty="0"/>
                    </a:p>
                  </a:txBody>
                  <a:tcPr marL="96964" marR="96964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marL="96964" marR="96964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-.0889</a:t>
                      </a:r>
                    </a:p>
                  </a:txBody>
                  <a:tcPr marL="96964" marR="96964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…</a:t>
                      </a:r>
                      <a:endParaRPr lang="en-US" dirty="0"/>
                    </a:p>
                  </a:txBody>
                  <a:tcPr marL="96964" marR="96964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…</a:t>
                      </a:r>
                      <a:endParaRPr lang="en-US" dirty="0"/>
                    </a:p>
                  </a:txBody>
                  <a:tcPr marL="96964" marR="96964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499</a:t>
                      </a:r>
                      <a:endParaRPr lang="en-US" dirty="0"/>
                    </a:p>
                  </a:txBody>
                  <a:tcPr marL="96964" marR="96964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.09</a:t>
                      </a:r>
                      <a:endParaRPr lang="en-US" dirty="0"/>
                    </a:p>
                  </a:txBody>
                  <a:tcPr marL="96964" marR="96964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500 (Largest)</a:t>
                      </a:r>
                      <a:endParaRPr lang="en-US" dirty="0"/>
                    </a:p>
                  </a:txBody>
                  <a:tcPr marL="96964" marR="96964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.12</a:t>
                      </a:r>
                      <a:endParaRPr lang="en-US" dirty="0"/>
                    </a:p>
                  </a:txBody>
                  <a:tcPr marL="96964" marR="96964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(single stock)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67472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(single stock, continued) </a:t>
            </a:r>
            <a:endParaRPr 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8" name="Content Placeholder 7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 smtClean="0"/>
                  <a:t>Let X = 99%</a:t>
                </a:r>
              </a:p>
              <a:p>
                <a:pPr lvl="1"/>
                <a:r>
                  <a:rPr lang="en-US" dirty="0" smtClean="0"/>
                  <a:t>Observe the 1</a:t>
                </a:r>
                <a:r>
                  <a:rPr lang="en-US" baseline="30000" dirty="0" smtClean="0"/>
                  <a:t>st</a:t>
                </a:r>
                <a:r>
                  <a:rPr lang="en-US" dirty="0" smtClean="0"/>
                  <a:t> percentile (5</a:t>
                </a:r>
                <a:r>
                  <a:rPr lang="en-US" baseline="30000" dirty="0" smtClean="0"/>
                  <a:t>th</a:t>
                </a:r>
                <a:r>
                  <a:rPr lang="en-US" dirty="0" smtClean="0"/>
                  <a:t> lowest observation) </a:t>
                </a:r>
                <a:br>
                  <a:rPr lang="en-US" dirty="0" smtClean="0"/>
                </a:br>
                <a:r>
                  <a:rPr lang="en-US" dirty="0" smtClean="0"/>
                  <a:t>    value is -7%</a:t>
                </a:r>
              </a:p>
              <a:p>
                <a:pPr lvl="1"/>
                <a:r>
                  <a:rPr lang="en-US" dirty="0" smtClean="0"/>
                  <a:t>Today’s price is $45.5, have 10,000 shares</a:t>
                </a:r>
              </a:p>
              <a:p>
                <a:pPr lvl="1"/>
                <a:endParaRPr lang="en-US" dirty="0"/>
              </a:p>
              <a:p>
                <a:pPr marL="0" indent="0">
                  <a:buNone/>
                </a:pPr>
                <a:r>
                  <a:rPr lang="en-US" dirty="0" smtClean="0"/>
                  <a:t>1-day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= $45.5 * 10,000 * (-.07) = $31,850</a:t>
                </a:r>
              </a:p>
              <a:p>
                <a:pPr marL="282575" lvl="1" indent="0">
                  <a:buNone/>
                </a:pPr>
                <a:r>
                  <a:rPr lang="en-US" dirty="0" smtClean="0"/>
                  <a:t>“I am 99% certain that the largest loss we will sustain is $31,850 over the next day.”</a:t>
                </a:r>
              </a:p>
              <a:p>
                <a:pPr marL="0" indent="0">
                  <a:buNone/>
                </a:pPr>
                <a:r>
                  <a:rPr lang="en-US" dirty="0" smtClean="0"/>
                  <a:t>10-day </a:t>
                </a:r>
                <a:r>
                  <a:rPr lang="en-US" dirty="0" err="1"/>
                  <a:t>VaR</a:t>
                </a:r>
                <a:r>
                  <a:rPr lang="en-US" dirty="0"/>
                  <a:t> = 1-day </a:t>
                </a:r>
                <a:r>
                  <a:rPr lang="en-US" dirty="0" err="1"/>
                  <a:t>VaR</a:t>
                </a:r>
                <a:r>
                  <a:rPr lang="en-US" dirty="0"/>
                  <a:t> *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dirty="0" smtClean="0"/>
                  <a:t> </a:t>
                </a:r>
                <a:r>
                  <a:rPr lang="en-US" dirty="0"/>
                  <a:t>= </a:t>
                </a:r>
                <a:r>
                  <a:rPr lang="en-US" dirty="0" smtClean="0"/>
                  <a:t>$100,718.54</a:t>
                </a:r>
                <a:endParaRPr lang="en-US" dirty="0"/>
              </a:p>
              <a:p>
                <a:pPr marL="282575" lvl="1" indent="0">
                  <a:buNone/>
                </a:pPr>
                <a:r>
                  <a:rPr lang="en-US" dirty="0"/>
                  <a:t>“I am 99% certain that the largest loss we will sustain </a:t>
                </a:r>
                <a:r>
                  <a:rPr lang="en-US" dirty="0" smtClean="0"/>
                  <a:t>is $100,718.54 </a:t>
                </a:r>
                <a:r>
                  <a:rPr lang="en-US" dirty="0"/>
                  <a:t>over the next </a:t>
                </a:r>
                <a:r>
                  <a:rPr lang="en-US" dirty="0" smtClean="0"/>
                  <a:t>ten days.”</a:t>
                </a:r>
                <a:endParaRPr lang="en-US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8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blipFill rotWithShape="0">
                <a:blip r:embed="rId2" cstate="print"/>
                <a:stretch>
                  <a:fillRect l="-1255" t="-1056" r="-157" b="-46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Down Arrow 1"/>
          <p:cNvSpPr/>
          <p:nvPr/>
        </p:nvSpPr>
        <p:spPr bwMode="auto">
          <a:xfrm rot="2669249">
            <a:off x="6928909" y="3121801"/>
            <a:ext cx="304800" cy="7620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43801" y="2590800"/>
            <a:ext cx="15240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VaRs</a:t>
            </a:r>
            <a:r>
              <a:rPr lang="en-US" sz="1400" dirty="0" smtClean="0"/>
              <a:t> are usually presented as positive numbers even though they are losses.</a:t>
            </a:r>
            <a:endParaRPr lang="en-US" sz="1400" dirty="0"/>
          </a:p>
        </p:txBody>
      </p:sp>
    </p:spTree>
    <p:extLst>
      <p:ext uri="{BB962C8B-B14F-4D97-AF65-F5344CB8AC3E}">
        <p14:creationId xmlns="" xmlns:p14="http://schemas.microsoft.com/office/powerpoint/2010/main" val="4054342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Pros	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Cons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Readily available data</a:t>
            </a:r>
          </a:p>
          <a:p>
            <a:endParaRPr lang="en-US" dirty="0" smtClean="0"/>
          </a:p>
          <a:p>
            <a:r>
              <a:rPr lang="en-US" dirty="0" smtClean="0"/>
              <a:t>“Model free”</a:t>
            </a:r>
          </a:p>
          <a:p>
            <a:endParaRPr lang="en-US" dirty="0"/>
          </a:p>
          <a:p>
            <a:r>
              <a:rPr lang="en-US" dirty="0" smtClean="0"/>
              <a:t>Computationally easy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498973" cy="3951288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Assumes past predicts future</a:t>
            </a:r>
          </a:p>
          <a:p>
            <a:endParaRPr lang="en-US" dirty="0" smtClean="0"/>
          </a:p>
          <a:p>
            <a:r>
              <a:rPr lang="en-US" dirty="0" smtClean="0"/>
              <a:t>Sensitive to events over historical sample</a:t>
            </a:r>
          </a:p>
          <a:p>
            <a:endParaRPr lang="en-US" dirty="0"/>
          </a:p>
          <a:p>
            <a:r>
              <a:rPr lang="en-US" dirty="0" smtClean="0"/>
              <a:t>No events that didn’t occur are included</a:t>
            </a:r>
          </a:p>
          <a:p>
            <a:endParaRPr lang="en-US" dirty="0"/>
          </a:p>
          <a:p>
            <a:r>
              <a:rPr lang="en-US" dirty="0" smtClean="0"/>
              <a:t>Doesn’t work with new assets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Nonparametric </a:t>
            </a:r>
            <a:r>
              <a:rPr lang="en-US" dirty="0" err="1" smtClean="0"/>
              <a:t>VaR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64436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LVLT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On Moodle, there is an Excel spreadsheet with stock prices for Level 3 (LVLT)</a:t>
            </a:r>
          </a:p>
          <a:p>
            <a:endParaRPr lang="en-US" dirty="0"/>
          </a:p>
          <a:p>
            <a:r>
              <a:rPr lang="en-US" dirty="0" smtClean="0"/>
              <a:t>Use this data for all exercises </a:t>
            </a:r>
          </a:p>
          <a:p>
            <a:endParaRPr lang="en-US" dirty="0"/>
          </a:p>
          <a:p>
            <a:r>
              <a:rPr lang="en-US" dirty="0" smtClean="0"/>
              <a:t>Default assumption:</a:t>
            </a:r>
          </a:p>
          <a:p>
            <a:pPr lvl="1"/>
            <a:r>
              <a:rPr lang="en-US" dirty="0" smtClean="0"/>
              <a:t>Own 10,000 shares on 12/31/14</a:t>
            </a:r>
          </a:p>
          <a:p>
            <a:pPr lvl="1"/>
            <a:r>
              <a:rPr lang="en-US" dirty="0" smtClean="0"/>
              <a:t>Data represents the prior 500 days of prices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72266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LVLT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Using the data on Moodle, verify that:</a:t>
            </a:r>
          </a:p>
          <a:p>
            <a:pPr lvl="1"/>
            <a:r>
              <a:rPr lang="en-US" dirty="0" smtClean="0"/>
              <a:t>The 1</a:t>
            </a:r>
            <a:r>
              <a:rPr lang="en-US" baseline="30000" dirty="0" smtClean="0"/>
              <a:t>st</a:t>
            </a:r>
            <a:r>
              <a:rPr lang="en-US" dirty="0" smtClean="0"/>
              <a:t> percentile is -4.15% (5</a:t>
            </a:r>
            <a:r>
              <a:rPr lang="en-US" baseline="30000" dirty="0" smtClean="0"/>
              <a:t>th</a:t>
            </a:r>
            <a:r>
              <a:rPr lang="en-US" dirty="0" smtClean="0"/>
              <a:t> observation)</a:t>
            </a:r>
          </a:p>
          <a:p>
            <a:pPr lvl="1"/>
            <a:r>
              <a:rPr lang="en-US" dirty="0"/>
              <a:t>T</a:t>
            </a:r>
            <a:r>
              <a:rPr lang="en-US" dirty="0" smtClean="0"/>
              <a:t>he 5</a:t>
            </a:r>
            <a:r>
              <a:rPr lang="en-US" baseline="30000" dirty="0" smtClean="0"/>
              <a:t>th</a:t>
            </a:r>
            <a:r>
              <a:rPr lang="en-US" dirty="0" smtClean="0"/>
              <a:t> percentile is -2.82%  (25</a:t>
            </a:r>
            <a:r>
              <a:rPr lang="en-US" baseline="30000" dirty="0" smtClean="0"/>
              <a:t>th</a:t>
            </a:r>
            <a:r>
              <a:rPr lang="en-US" dirty="0" smtClean="0"/>
              <a:t> observation)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The nonparametric 1% </a:t>
            </a:r>
            <a:r>
              <a:rPr lang="en-US" dirty="0" err="1" smtClean="0"/>
              <a:t>VaR’s</a:t>
            </a:r>
            <a:r>
              <a:rPr lang="en-US" dirty="0" smtClean="0"/>
              <a:t> are: </a:t>
            </a:r>
          </a:p>
          <a:p>
            <a:pPr lvl="2"/>
            <a:r>
              <a:rPr lang="en-US" dirty="0" smtClean="0"/>
              <a:t>1-day = $20,478.54</a:t>
            </a:r>
          </a:p>
          <a:p>
            <a:pPr lvl="2"/>
            <a:r>
              <a:rPr lang="en-US" dirty="0" smtClean="0"/>
              <a:t>10-day = $64,758.84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The nonparametric </a:t>
            </a:r>
            <a:r>
              <a:rPr lang="en-US" dirty="0" smtClean="0"/>
              <a:t>5% </a:t>
            </a:r>
            <a:r>
              <a:rPr lang="en-US" dirty="0" err="1"/>
              <a:t>VaR’s</a:t>
            </a:r>
            <a:r>
              <a:rPr lang="en-US" dirty="0"/>
              <a:t> are: </a:t>
            </a:r>
          </a:p>
          <a:p>
            <a:pPr lvl="2"/>
            <a:r>
              <a:rPr lang="en-US" dirty="0"/>
              <a:t>1-day = </a:t>
            </a:r>
            <a:r>
              <a:rPr lang="en-US" dirty="0" smtClean="0"/>
              <a:t>$13,911.25</a:t>
            </a:r>
            <a:endParaRPr lang="en-US" dirty="0"/>
          </a:p>
          <a:p>
            <a:pPr lvl="2"/>
            <a:r>
              <a:rPr lang="en-US" dirty="0"/>
              <a:t>10-day = </a:t>
            </a:r>
            <a:r>
              <a:rPr lang="en-US" dirty="0" smtClean="0"/>
              <a:t>$43,991.23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043010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15007</TotalTime>
  <Words>305</Words>
  <Application>Microsoft Office PowerPoint</Application>
  <PresentationFormat>On-screen Show (4:3)</PresentationFormat>
  <Paragraphs>99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Civic</vt:lpstr>
      <vt:lpstr>Derivatives and Risk Management</vt:lpstr>
      <vt:lpstr>What we will cover</vt:lpstr>
      <vt:lpstr>What we will cover today</vt:lpstr>
      <vt:lpstr>Nonparametric VaR  (Historical simulation, single stock only)</vt:lpstr>
      <vt:lpstr>Example (single stock)</vt:lpstr>
      <vt:lpstr>Example (single stock, continued) </vt:lpstr>
      <vt:lpstr>Nonparametric VaR</vt:lpstr>
      <vt:lpstr>LVLT example</vt:lpstr>
      <vt:lpstr>LVLT example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Derivatives and Risk Management</dc:title>
  <dc:creator>Jon Fulkerson</dc:creator>
  <cp:lastModifiedBy>Kelly Murphy</cp:lastModifiedBy>
  <cp:revision>213</cp:revision>
  <cp:lastPrinted>2013-03-28T16:46:57Z</cp:lastPrinted>
  <dcterms:created xsi:type="dcterms:W3CDTF">2013-02-02T19:51:13Z</dcterms:created>
  <dcterms:modified xsi:type="dcterms:W3CDTF">2017-04-09T12:40:57Z</dcterms:modified>
</cp:coreProperties>
</file>